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5.jpg" ContentType="image/jpeg"/>
  <Override PartName="/ppt/media/image7.jpg" ContentType="image/jpeg"/>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9"/>
  </p:notesMasterIdLst>
  <p:sldIdLst>
    <p:sldId id="256" r:id="rId5"/>
    <p:sldId id="307" r:id="rId6"/>
    <p:sldId id="292" r:id="rId7"/>
    <p:sldId id="259" r:id="rId8"/>
    <p:sldId id="309" r:id="rId9"/>
    <p:sldId id="310" r:id="rId10"/>
    <p:sldId id="308" r:id="rId11"/>
    <p:sldId id="258" r:id="rId12"/>
    <p:sldId id="294" r:id="rId13"/>
    <p:sldId id="299" r:id="rId14"/>
    <p:sldId id="304" r:id="rId15"/>
    <p:sldId id="305" r:id="rId16"/>
    <p:sldId id="306" r:id="rId17"/>
    <p:sldId id="291" r:id="rId18"/>
  </p:sldIdLst>
  <p:sldSz cx="12192000" cy="6858000"/>
  <p:notesSz cx="12192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ric Bickelman" initials="EB" lastIdx="2" clrIdx="0">
    <p:extLst>
      <p:ext uri="{19B8F6BF-5375-455C-9EA6-DF929625EA0E}">
        <p15:presenceInfo xmlns:p15="http://schemas.microsoft.com/office/powerpoint/2012/main" userId="S::ebickelman@theabfm.org::961639be-e11f-4511-924c-d81d1f3f90a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871" autoAdjust="0"/>
    <p:restoredTop sz="94648"/>
  </p:normalViewPr>
  <p:slideViewPr>
    <p:cSldViewPr>
      <p:cViewPr varScale="1">
        <p:scale>
          <a:sx n="109" d="100"/>
          <a:sy n="109" d="100"/>
        </p:scale>
        <p:origin x="114" y="18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ison Morris" userId="d5c29363-abb9-45f4-b53a-6fad229377b7" providerId="ADAL" clId="{CA8F3309-D615-4282-97C8-BAC73B81AF5D}"/>
    <pc:docChg chg="custSel modSld">
      <pc:chgData name="Alison Morris" userId="d5c29363-abb9-45f4-b53a-6fad229377b7" providerId="ADAL" clId="{CA8F3309-D615-4282-97C8-BAC73B81AF5D}" dt="2023-09-14T15:18:55.043" v="98" actId="20577"/>
      <pc:docMkLst>
        <pc:docMk/>
      </pc:docMkLst>
      <pc:sldChg chg="modSp mod">
        <pc:chgData name="Alison Morris" userId="d5c29363-abb9-45f4-b53a-6fad229377b7" providerId="ADAL" clId="{CA8F3309-D615-4282-97C8-BAC73B81AF5D}" dt="2023-09-14T15:18:55.043" v="98" actId="20577"/>
        <pc:sldMkLst>
          <pc:docMk/>
          <pc:sldMk cId="3235046226" sldId="310"/>
        </pc:sldMkLst>
        <pc:spChg chg="mod">
          <ac:chgData name="Alison Morris" userId="d5c29363-abb9-45f4-b53a-6fad229377b7" providerId="ADAL" clId="{CA8F3309-D615-4282-97C8-BAC73B81AF5D}" dt="2023-09-14T15:18:55.043" v="98" actId="20577"/>
          <ac:spMkLst>
            <pc:docMk/>
            <pc:sldMk cId="3235046226" sldId="310"/>
            <ac:spMk id="4" creationId="{9B5A6A0E-2BE8-FCCC-BD26-BE62F3A5994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22B2EDCB-E814-4AF5-BE22-C7C7EB544F61}" type="datetimeFigureOut">
              <a:rPr lang="en-US" smtClean="0"/>
              <a:t>9/14/2023</a:t>
            </a:fld>
            <a:endParaRPr lang="en-US"/>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A6F82688-9B9A-4062-A5B6-0466306AA169}" type="slidenum">
              <a:rPr lang="en-US" smtClean="0"/>
              <a:t>‹#›</a:t>
            </a:fld>
            <a:endParaRPr lang="en-US"/>
          </a:p>
        </p:txBody>
      </p:sp>
    </p:spTree>
    <p:extLst>
      <p:ext uri="{BB962C8B-B14F-4D97-AF65-F5344CB8AC3E}">
        <p14:creationId xmlns:p14="http://schemas.microsoft.com/office/powerpoint/2010/main" val="1894514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F82688-9B9A-4062-A5B6-0466306AA16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13098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6F82688-9B9A-4062-A5B6-0466306AA169}" type="slidenum">
              <a:rPr lang="en-US" smtClean="0"/>
              <a:t>7</a:t>
            </a:fld>
            <a:endParaRPr lang="en-US"/>
          </a:p>
        </p:txBody>
      </p:sp>
    </p:spTree>
    <p:extLst>
      <p:ext uri="{BB962C8B-B14F-4D97-AF65-F5344CB8AC3E}">
        <p14:creationId xmlns:p14="http://schemas.microsoft.com/office/powerpoint/2010/main" val="7522114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6F82688-9B9A-4062-A5B6-0466306AA169}" type="slidenum">
              <a:rPr lang="en-US" smtClean="0"/>
              <a:t>8</a:t>
            </a:fld>
            <a:endParaRPr lang="en-US"/>
          </a:p>
        </p:txBody>
      </p:sp>
    </p:spTree>
    <p:extLst>
      <p:ext uri="{BB962C8B-B14F-4D97-AF65-F5344CB8AC3E}">
        <p14:creationId xmlns:p14="http://schemas.microsoft.com/office/powerpoint/2010/main" val="35050782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American Board of Family Medicine is the only certifying board to run a Qualified Clinical Data Registry and did so because there was not already a resource to help small practices stay viable as reporting requirements ramped up. It has also become an important platform for developing and testing high-value primary care measures and getting them endorsed by CMS for MIPS reporting. It is increasingly an important research platform enabling primary care to tell its story about the epidemiology, quality, and effectiveness of front-line practices. Ultimately we aim to relieve burden, improve quality assessment/improvement, prioritize measures that matter, and attract resources to primary care sufficient to support comprehensive, relationship-rich care.</a:t>
            </a:r>
            <a:endParaRPr lang="en-US" dirty="0"/>
          </a:p>
        </p:txBody>
      </p:sp>
      <p:sp>
        <p:nvSpPr>
          <p:cNvPr id="4" name="Slide Number Placeholder 3"/>
          <p:cNvSpPr>
            <a:spLocks noGrp="1"/>
          </p:cNvSpPr>
          <p:nvPr>
            <p:ph type="sldNum" sz="quarter" idx="5"/>
          </p:nvPr>
        </p:nvSpPr>
        <p:spPr/>
        <p:txBody>
          <a:bodyPr/>
          <a:lstStyle/>
          <a:p>
            <a:fld id="{7C6659CE-438C-4E61-A527-5C5216FC7287}" type="slidenum">
              <a:rPr lang="en-US" smtClean="0"/>
              <a:t>9</a:t>
            </a:fld>
            <a:endParaRPr lang="en-US"/>
          </a:p>
        </p:txBody>
      </p:sp>
    </p:spTree>
    <p:extLst>
      <p:ext uri="{BB962C8B-B14F-4D97-AF65-F5344CB8AC3E}">
        <p14:creationId xmlns:p14="http://schemas.microsoft.com/office/powerpoint/2010/main" val="2634594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6939" y="284480"/>
            <a:ext cx="10358120" cy="696594"/>
          </a:xfrm>
          <a:prstGeom prst="rect">
            <a:avLst/>
          </a:prstGeom>
        </p:spPr>
        <p:txBody>
          <a:bodyPr wrap="square" lIns="0" tIns="0" rIns="0" bIns="0">
            <a:spAutoFit/>
          </a:bodyPr>
          <a:lstStyle>
            <a:lvl1pPr>
              <a:defRPr b="0" i="0">
                <a:solidFill>
                  <a:schemeClr val="tx1"/>
                </a:solidFill>
              </a:defRPr>
            </a:lvl1pPr>
          </a:lstStyle>
          <a:p>
            <a:endParaRPr dirty="0"/>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noAutofit/>
          </a:bodyPr>
          <a:lstStyle>
            <a:lvl1pPr>
              <a:defRPr/>
            </a:lvl1pPr>
          </a:lstStyle>
          <a:p>
            <a:endParaRPr dirty="0"/>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9/14/2023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000" b="0"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dirty="0"/>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9/14/2023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000" b="0" i="0">
                <a:solidFill>
                  <a:schemeClr val="bg1"/>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dirty="0"/>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9/14/2023</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12192000" cy="6857998"/>
          </a:xfrm>
          <a:prstGeom prst="rect">
            <a:avLst/>
          </a:prstGeom>
          <a:blipFill>
            <a:blip r:embed="rId2" cstate="print"/>
            <a:stretch>
              <a:fillRect/>
            </a:stretch>
          </a:blipFill>
        </p:spPr>
        <p:txBody>
          <a:bodyPr wrap="square" lIns="0" tIns="0" rIns="0" bIns="0" rtlCol="0"/>
          <a:lstStyle/>
          <a:p>
            <a:endParaRPr/>
          </a:p>
        </p:txBody>
      </p:sp>
      <p:sp>
        <p:nvSpPr>
          <p:cNvPr id="2" name="Holder 2"/>
          <p:cNvSpPr>
            <a:spLocks noGrp="1"/>
          </p:cNvSpPr>
          <p:nvPr>
            <p:ph type="title"/>
          </p:nvPr>
        </p:nvSpPr>
        <p:spPr/>
        <p:txBody>
          <a:bodyPr lIns="0" tIns="0" rIns="0" bIns="0">
            <a:noAutofit/>
          </a:bodyPr>
          <a:lstStyle>
            <a:lvl1pPr>
              <a:defRPr sz="6000" b="0" i="0">
                <a:solidFill>
                  <a:schemeClr val="bg1"/>
                </a:solidFill>
                <a:latin typeface="Arial"/>
                <a:cs typeface="Arial"/>
              </a:defRPr>
            </a:lvl1pPr>
          </a:lstStyle>
          <a:p>
            <a:endParaRPr dirty="0"/>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9/14/2023</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12192000" cy="6857998"/>
          </a:xfrm>
          <a:prstGeom prst="rect">
            <a:avLst/>
          </a:prstGeom>
          <a:blipFill>
            <a:blip r:embed="rId2" cstate="print"/>
            <a:stretch>
              <a:fillRect/>
            </a:stretch>
          </a:blip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9/14/2023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12192000" cy="6857999"/>
          </a:xfrm>
          <a:prstGeom prst="rect">
            <a:avLst/>
          </a:prstGeom>
          <a:blipFill>
            <a:blip r:embed="rId7" cstate="print"/>
            <a:stretch>
              <a:fillRect/>
            </a:stretch>
          </a:blipFill>
        </p:spPr>
        <p:txBody>
          <a:bodyPr wrap="square" lIns="0" tIns="0" rIns="0" bIns="0" rtlCol="0"/>
          <a:lstStyle/>
          <a:p>
            <a:endParaRPr/>
          </a:p>
        </p:txBody>
      </p:sp>
      <p:sp>
        <p:nvSpPr>
          <p:cNvPr id="2" name="Holder 2"/>
          <p:cNvSpPr>
            <a:spLocks noGrp="1"/>
          </p:cNvSpPr>
          <p:nvPr>
            <p:ph type="title"/>
          </p:nvPr>
        </p:nvSpPr>
        <p:spPr>
          <a:xfrm>
            <a:off x="4197222" y="2116029"/>
            <a:ext cx="3797554" cy="1866900"/>
          </a:xfrm>
          <a:prstGeom prst="rect">
            <a:avLst/>
          </a:prstGeom>
        </p:spPr>
        <p:txBody>
          <a:bodyPr wrap="square" lIns="0" tIns="0" rIns="0" bIns="0">
            <a:spAutoFit/>
          </a:bodyPr>
          <a:lstStyle>
            <a:lvl1pPr>
              <a:defRPr sz="6000" b="0" i="0">
                <a:solidFill>
                  <a:schemeClr val="bg1"/>
                </a:solidFill>
                <a:latin typeface="Arial"/>
                <a:cs typeface="Arial"/>
              </a:defRPr>
            </a:lvl1pPr>
          </a:lstStyle>
          <a:p>
            <a:endParaRPr/>
          </a:p>
        </p:txBody>
      </p:sp>
      <p:sp>
        <p:nvSpPr>
          <p:cNvPr id="3" name="Holder 3"/>
          <p:cNvSpPr>
            <a:spLocks noGrp="1"/>
          </p:cNvSpPr>
          <p:nvPr>
            <p:ph type="body" idx="1"/>
          </p:nvPr>
        </p:nvSpPr>
        <p:spPr>
          <a:xfrm>
            <a:off x="760272" y="1561287"/>
            <a:ext cx="10671454" cy="2654935"/>
          </a:xfrm>
          <a:prstGeom prst="rect">
            <a:avLst/>
          </a:prstGeom>
        </p:spPr>
        <p:txBody>
          <a:bodyPr wrap="square" lIns="0" tIns="0" rIns="0" bIns="0">
            <a:noAutofit/>
          </a:bodyPr>
          <a:lstStyle>
            <a:lvl1pPr>
              <a:defRPr b="0" i="0">
                <a:solidFill>
                  <a:schemeClr val="tx1"/>
                </a:solidFill>
              </a:defRPr>
            </a:lvl1pPr>
          </a:lstStyle>
          <a:p>
            <a:endParaRPr dirty="0"/>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9/14/2023</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7.jp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7999"/>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2105025" y="2410263"/>
            <a:ext cx="7979409" cy="1744708"/>
          </a:xfrm>
          <a:prstGeom prst="rect">
            <a:avLst/>
          </a:prstGeom>
        </p:spPr>
        <p:txBody>
          <a:bodyPr vert="horz" wrap="square" lIns="0" tIns="102235" rIns="0" bIns="0" rtlCol="0">
            <a:spAutoFit/>
          </a:bodyPr>
          <a:lstStyle/>
          <a:p>
            <a:pPr marL="1905" algn="ctr">
              <a:lnSpc>
                <a:spcPct val="100000"/>
              </a:lnSpc>
              <a:spcBef>
                <a:spcPts val="805"/>
              </a:spcBef>
            </a:pPr>
            <a:r>
              <a:rPr dirty="0"/>
              <a:t>PRIME</a:t>
            </a:r>
            <a:r>
              <a:rPr spc="-10" dirty="0"/>
              <a:t> </a:t>
            </a:r>
            <a:r>
              <a:rPr spc="-5" dirty="0"/>
              <a:t>Registry</a:t>
            </a:r>
          </a:p>
          <a:p>
            <a:pPr algn="ctr">
              <a:lnSpc>
                <a:spcPct val="100000"/>
              </a:lnSpc>
              <a:spcBef>
                <a:spcPts val="775"/>
              </a:spcBef>
            </a:pPr>
            <a:r>
              <a:rPr lang="en-US" sz="4000" dirty="0"/>
              <a:t>residency program tool</a:t>
            </a:r>
            <a:endParaRPr sz="4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9BBEB-E8FC-42AF-AF1C-801990200799}"/>
              </a:ext>
            </a:extLst>
          </p:cNvPr>
          <p:cNvSpPr>
            <a:spLocks noGrp="1"/>
          </p:cNvSpPr>
          <p:nvPr>
            <p:ph type="title"/>
          </p:nvPr>
        </p:nvSpPr>
        <p:spPr>
          <a:xfrm>
            <a:off x="899042" y="161092"/>
            <a:ext cx="9905998" cy="677108"/>
          </a:xfrm>
        </p:spPr>
        <p:txBody>
          <a:bodyPr/>
          <a:lstStyle/>
          <a:p>
            <a:r>
              <a:rPr lang="en-US" sz="4400" dirty="0"/>
              <a:t>What’s Included</a:t>
            </a:r>
          </a:p>
        </p:txBody>
      </p:sp>
      <p:sp>
        <p:nvSpPr>
          <p:cNvPr id="3" name="Content Placeholder 2">
            <a:extLst>
              <a:ext uri="{FF2B5EF4-FFF2-40B4-BE49-F238E27FC236}">
                <a16:creationId xmlns:a16="http://schemas.microsoft.com/office/drawing/2014/main" id="{3938A511-FEB3-4176-8C57-9A126DE67C30}"/>
              </a:ext>
            </a:extLst>
          </p:cNvPr>
          <p:cNvSpPr>
            <a:spLocks noGrp="1"/>
          </p:cNvSpPr>
          <p:nvPr>
            <p:ph type="body" idx="1"/>
          </p:nvPr>
        </p:nvSpPr>
        <p:spPr>
          <a:xfrm>
            <a:off x="899042" y="2057400"/>
            <a:ext cx="9905999" cy="2870813"/>
          </a:xfrm>
        </p:spPr>
        <p:txBody>
          <a:bodyPr>
            <a:noAutofit/>
          </a:bodyPr>
          <a:lstStyle/>
          <a:p>
            <a:pPr lvl="0"/>
            <a:r>
              <a:rPr lang="en-US" sz="3200" dirty="0"/>
              <a:t>Along with the user friendly, web-based quality dashboard, we worked with FIGmd/MRO to add a few tools to make managing your quality data and patient population simpler</a:t>
            </a:r>
            <a:endParaRPr lang="en-US" sz="3200" i="1" dirty="0"/>
          </a:p>
        </p:txBody>
      </p:sp>
    </p:spTree>
    <p:extLst>
      <p:ext uri="{BB962C8B-B14F-4D97-AF65-F5344CB8AC3E}">
        <p14:creationId xmlns:p14="http://schemas.microsoft.com/office/powerpoint/2010/main" val="18919199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32CB8C-9C7B-4575-B67F-31A2A030BB45}"/>
              </a:ext>
            </a:extLst>
          </p:cNvPr>
          <p:cNvSpPr/>
          <p:nvPr/>
        </p:nvSpPr>
        <p:spPr>
          <a:xfrm>
            <a:off x="762000" y="1524000"/>
            <a:ext cx="10363200" cy="4191000"/>
          </a:xfrm>
          <a:prstGeom prst="rect">
            <a:avLst/>
          </a:prstGeom>
        </p:spPr>
        <p:txBody>
          <a:bodyPr wrap="square">
            <a:noAutofit/>
          </a:bodyPr>
          <a:lstStyle/>
          <a:p>
            <a:pPr marL="342900" marR="0" lvl="0" indent="-342900">
              <a:lnSpc>
                <a:spcPct val="107000"/>
              </a:lnSpc>
              <a:spcBef>
                <a:spcPts val="0"/>
              </a:spcBef>
              <a:spcAft>
                <a:spcPts val="0"/>
              </a:spcAft>
              <a:buFont typeface="Symbol" panose="05050102010706020507" pitchFamily="18" charset="2"/>
              <a:buChar char=""/>
            </a:pPr>
            <a:r>
              <a:rPr lang="en-US" sz="2200" i="1" dirty="0">
                <a:solidFill>
                  <a:srgbClr val="201F1E"/>
                </a:solidFill>
                <a:latin typeface="Arial" panose="020B0604020202020204" pitchFamily="34" charset="0"/>
                <a:ea typeface="Calibri" panose="020F0502020204030204" pitchFamily="34" charset="0"/>
              </a:rPr>
              <a:t>PHATE My Community tool</a:t>
            </a:r>
            <a:br>
              <a:rPr lang="en-US" sz="2200" dirty="0">
                <a:solidFill>
                  <a:srgbClr val="201F1E"/>
                </a:solidFill>
                <a:latin typeface="Arial" panose="020B0604020202020204" pitchFamily="34" charset="0"/>
                <a:ea typeface="Calibri" panose="020F0502020204030204" pitchFamily="34" charset="0"/>
              </a:rPr>
            </a:br>
            <a:r>
              <a:rPr lang="en-US" sz="2200" dirty="0">
                <a:solidFill>
                  <a:srgbClr val="201F1E"/>
                </a:solidFill>
                <a:latin typeface="Arial" panose="020B0604020202020204" pitchFamily="34" charset="0"/>
                <a:ea typeface="Calibri" panose="020F0502020204030204" pitchFamily="34" charset="0"/>
              </a:rPr>
              <a:t>Explore the social determinants of health that impact your patients. View the characteristics of your practice service area and drill down on specific social determinants, along with resources to address them</a:t>
            </a:r>
          </a:p>
          <a:p>
            <a:pPr marL="342900" marR="0" lvl="0" indent="-342900">
              <a:lnSpc>
                <a:spcPct val="107000"/>
              </a:lnSpc>
              <a:spcBef>
                <a:spcPts val="0"/>
              </a:spcBef>
              <a:spcAft>
                <a:spcPts val="0"/>
              </a:spcAft>
              <a:buFont typeface="Symbol" panose="05050102010706020507" pitchFamily="18" charset="2"/>
              <a:buChar char=""/>
            </a:pPr>
            <a:endParaRPr lang="en-US" sz="2200" dirty="0">
              <a:solidFill>
                <a:srgbClr val="201F1E"/>
              </a:solidFill>
              <a:latin typeface="Arial" panose="020B0604020202020204" pitchFamily="34" charset="0"/>
              <a:ea typeface="Calibri" panose="020F050202020403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US" sz="2200" i="1" dirty="0">
                <a:solidFill>
                  <a:srgbClr val="201F1E"/>
                </a:solidFill>
                <a:latin typeface="Arial" panose="020B0604020202020204" pitchFamily="34" charset="0"/>
                <a:ea typeface="Calibri" panose="020F0502020204030204" pitchFamily="34" charset="0"/>
              </a:rPr>
              <a:t>PHATE </a:t>
            </a:r>
            <a:r>
              <a:rPr lang="en-US" sz="2200" i="1" dirty="0" err="1">
                <a:solidFill>
                  <a:srgbClr val="201F1E"/>
                </a:solidFill>
                <a:latin typeface="Arial" panose="020B0604020202020204" pitchFamily="34" charset="0"/>
                <a:ea typeface="Calibri" panose="020F0502020204030204" pitchFamily="34" charset="0"/>
              </a:rPr>
              <a:t>Hotspotting</a:t>
            </a:r>
            <a:r>
              <a:rPr lang="en-US" sz="2200" i="1" dirty="0">
                <a:solidFill>
                  <a:srgbClr val="201F1E"/>
                </a:solidFill>
                <a:latin typeface="Arial" panose="020B0604020202020204" pitchFamily="34" charset="0"/>
                <a:ea typeface="Calibri" panose="020F0502020204030204" pitchFamily="34" charset="0"/>
              </a:rPr>
              <a:t> tool</a:t>
            </a:r>
            <a:br>
              <a:rPr lang="en-US" sz="2200" dirty="0">
                <a:solidFill>
                  <a:srgbClr val="201F1E"/>
                </a:solidFill>
                <a:latin typeface="Arial" panose="020B0604020202020204" pitchFamily="34" charset="0"/>
                <a:ea typeface="Calibri" panose="020F0502020204030204" pitchFamily="34" charset="0"/>
              </a:rPr>
            </a:br>
            <a:r>
              <a:rPr lang="en-US" sz="2200" dirty="0">
                <a:solidFill>
                  <a:srgbClr val="201F1E"/>
                </a:solidFill>
                <a:latin typeface="Arial" panose="020B0604020202020204" pitchFamily="34" charset="0"/>
                <a:ea typeface="Calibri" panose="020F0502020204030204" pitchFamily="34" charset="0"/>
              </a:rPr>
              <a:t>View clusters of diseases and poor outcomes within your patient population and the related social determinant information for those areas</a:t>
            </a:r>
          </a:p>
          <a:p>
            <a:pPr marL="342900" marR="0" lvl="0" indent="-342900">
              <a:lnSpc>
                <a:spcPct val="107000"/>
              </a:lnSpc>
              <a:spcBef>
                <a:spcPts val="0"/>
              </a:spcBef>
              <a:spcAft>
                <a:spcPts val="0"/>
              </a:spcAft>
              <a:buFont typeface="Symbol" panose="05050102010706020507" pitchFamily="18" charset="2"/>
              <a:buChar char=""/>
            </a:pPr>
            <a:endParaRPr lang="en-US" sz="2200" dirty="0">
              <a:solidFill>
                <a:srgbClr val="201F1E"/>
              </a:solidFill>
              <a:latin typeface="Arial" panose="020B0604020202020204" pitchFamily="34" charset="0"/>
              <a:ea typeface="Calibri" panose="020F050202020403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US" sz="2200" i="1" dirty="0">
                <a:solidFill>
                  <a:srgbClr val="201F1E"/>
                </a:solidFill>
                <a:latin typeface="Arial" panose="020B0604020202020204" pitchFamily="34" charset="0"/>
                <a:ea typeface="Calibri" panose="020F0502020204030204" pitchFamily="34" charset="0"/>
              </a:rPr>
              <a:t>Care Gap</a:t>
            </a:r>
            <a:br>
              <a:rPr lang="en-US" sz="2200" dirty="0">
                <a:solidFill>
                  <a:srgbClr val="201F1E"/>
                </a:solidFill>
                <a:latin typeface="Arial" panose="020B0604020202020204" pitchFamily="34" charset="0"/>
                <a:ea typeface="Calibri" panose="020F0502020204030204" pitchFamily="34" charset="0"/>
              </a:rPr>
            </a:br>
            <a:r>
              <a:rPr lang="en-US" sz="2200" dirty="0">
                <a:solidFill>
                  <a:srgbClr val="201F1E"/>
                </a:solidFill>
                <a:latin typeface="Arial" panose="020B0604020202020204" pitchFamily="34" charset="0"/>
                <a:ea typeface="Calibri" panose="020F0502020204030204" pitchFamily="34" charset="0"/>
              </a:rPr>
              <a:t>Examine each patient’s care quality gaps—now with Social Deprivation Index data from PHATE for insight into patient’s community characteristics</a:t>
            </a:r>
          </a:p>
        </p:txBody>
      </p:sp>
    </p:spTree>
    <p:extLst>
      <p:ext uri="{BB962C8B-B14F-4D97-AF65-F5344CB8AC3E}">
        <p14:creationId xmlns:p14="http://schemas.microsoft.com/office/powerpoint/2010/main" val="5906520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2DFC20E-2F19-4A40-BF4E-E978C660880C}"/>
              </a:ext>
            </a:extLst>
          </p:cNvPr>
          <p:cNvSpPr/>
          <p:nvPr/>
        </p:nvSpPr>
        <p:spPr>
          <a:xfrm>
            <a:off x="533400" y="1524000"/>
            <a:ext cx="10896600" cy="4572000"/>
          </a:xfrm>
          <a:prstGeom prst="rect">
            <a:avLst/>
          </a:prstGeom>
        </p:spPr>
        <p:txBody>
          <a:bodyPr>
            <a:noAutofit/>
          </a:bodyPr>
          <a:lstStyle/>
          <a:p>
            <a:pPr marL="342900" marR="0" lvl="0" indent="-342900">
              <a:lnSpc>
                <a:spcPct val="107000"/>
              </a:lnSpc>
              <a:spcBef>
                <a:spcPts val="0"/>
              </a:spcBef>
              <a:spcAft>
                <a:spcPts val="0"/>
              </a:spcAft>
              <a:buFont typeface="Symbol" panose="05050102010706020507" pitchFamily="18" charset="2"/>
              <a:buChar char=""/>
            </a:pPr>
            <a:r>
              <a:rPr lang="en-US" sz="2200" i="1" dirty="0">
                <a:solidFill>
                  <a:srgbClr val="201F1E"/>
                </a:solidFill>
                <a:latin typeface="Arial" panose="020B0604020202020204" pitchFamily="34" charset="0"/>
                <a:ea typeface="Calibri" panose="020F0502020204030204" pitchFamily="34" charset="0"/>
              </a:rPr>
              <a:t>Patient Reported Outcomes (PRO) Module</a:t>
            </a:r>
            <a:br>
              <a:rPr lang="en-US" sz="2200" dirty="0">
                <a:solidFill>
                  <a:srgbClr val="201F1E"/>
                </a:solidFill>
                <a:latin typeface="Arial" panose="020B0604020202020204" pitchFamily="34" charset="0"/>
                <a:ea typeface="Calibri" panose="020F0502020204030204" pitchFamily="34" charset="0"/>
              </a:rPr>
            </a:br>
            <a:r>
              <a:rPr lang="en-US" sz="2200" dirty="0">
                <a:solidFill>
                  <a:srgbClr val="201F1E"/>
                </a:solidFill>
                <a:latin typeface="Arial" panose="020B0604020202020204" pitchFamily="34" charset="0"/>
                <a:ea typeface="Calibri" panose="020F0502020204030204" pitchFamily="34" charset="0"/>
              </a:rPr>
              <a:t>Fields PRO surveys and presents collected data in an easy to access, analyze and act on graphical format.</a:t>
            </a:r>
          </a:p>
          <a:p>
            <a:pPr marL="342900" marR="0" lvl="0" indent="-342900">
              <a:lnSpc>
                <a:spcPct val="107000"/>
              </a:lnSpc>
              <a:spcBef>
                <a:spcPts val="0"/>
              </a:spcBef>
              <a:spcAft>
                <a:spcPts val="0"/>
              </a:spcAft>
              <a:buFont typeface="Symbol" panose="05050102010706020507" pitchFamily="18" charset="2"/>
              <a:buChar char=""/>
            </a:pPr>
            <a:endParaRPr lang="en-US" sz="2200" dirty="0">
              <a:solidFill>
                <a:srgbClr val="201F1E"/>
              </a:solidFill>
              <a:latin typeface="Arial" panose="020B0604020202020204" pitchFamily="34" charset="0"/>
              <a:ea typeface="Calibri" panose="020F050202020403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US" sz="2200" i="1" dirty="0">
                <a:solidFill>
                  <a:srgbClr val="201F1E"/>
                </a:solidFill>
                <a:latin typeface="Arial" panose="020B0604020202020204" pitchFamily="34" charset="0"/>
                <a:ea typeface="Calibri" panose="020F0502020204030204" pitchFamily="34" charset="0"/>
              </a:rPr>
              <a:t>Reports Module</a:t>
            </a:r>
            <a:br>
              <a:rPr lang="en-US" sz="2200" dirty="0">
                <a:solidFill>
                  <a:srgbClr val="201F1E"/>
                </a:solidFill>
                <a:latin typeface="Arial" panose="020B0604020202020204" pitchFamily="34" charset="0"/>
                <a:ea typeface="Calibri" panose="020F0502020204030204" pitchFamily="34" charset="0"/>
              </a:rPr>
            </a:br>
            <a:r>
              <a:rPr lang="en-US" sz="2200" dirty="0">
                <a:solidFill>
                  <a:srgbClr val="201F1E"/>
                </a:solidFill>
                <a:latin typeface="Arial" panose="020B0604020202020204" pitchFamily="34" charset="0"/>
                <a:ea typeface="Calibri" panose="020F0502020204030204" pitchFamily="34" charset="0"/>
              </a:rPr>
              <a:t>Access and run several standard reports for use in ongoing Quality Improvement projects, for internal reporting purposes, and practice management</a:t>
            </a:r>
          </a:p>
          <a:p>
            <a:pPr marL="342900" marR="0" lvl="0" indent="-342900">
              <a:lnSpc>
                <a:spcPct val="107000"/>
              </a:lnSpc>
              <a:spcBef>
                <a:spcPts val="0"/>
              </a:spcBef>
              <a:spcAft>
                <a:spcPts val="0"/>
              </a:spcAft>
              <a:buFont typeface="Symbol" panose="05050102010706020507" pitchFamily="18" charset="2"/>
              <a:buChar char=""/>
            </a:pPr>
            <a:endParaRPr lang="en-US" sz="2200" dirty="0">
              <a:solidFill>
                <a:srgbClr val="201F1E"/>
              </a:solidFill>
              <a:latin typeface="Arial" panose="020B0604020202020204" pitchFamily="34" charset="0"/>
              <a:ea typeface="Calibri" panose="020F050202020403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US" sz="2200" i="1" dirty="0">
                <a:solidFill>
                  <a:srgbClr val="201F1E"/>
                </a:solidFill>
                <a:latin typeface="Arial" panose="020B0604020202020204" pitchFamily="34" charset="0"/>
                <a:ea typeface="Calibri" panose="020F0502020204030204" pitchFamily="34" charset="0"/>
              </a:rPr>
              <a:t>MIPS Dashboard</a:t>
            </a:r>
            <a:br>
              <a:rPr lang="en-US" sz="2200" dirty="0">
                <a:solidFill>
                  <a:srgbClr val="201F1E"/>
                </a:solidFill>
                <a:latin typeface="Arial" panose="020B0604020202020204" pitchFamily="34" charset="0"/>
                <a:ea typeface="Calibri" panose="020F0502020204030204" pitchFamily="34" charset="0"/>
              </a:rPr>
            </a:br>
            <a:r>
              <a:rPr lang="en-US" sz="2200" dirty="0">
                <a:solidFill>
                  <a:srgbClr val="201F1E"/>
                </a:solidFill>
                <a:latin typeface="Arial" panose="020B0604020202020204" pitchFamily="34" charset="0"/>
                <a:ea typeface="Calibri" panose="020F0502020204030204" pitchFamily="34" charset="0"/>
              </a:rPr>
              <a:t>Dedicated MIPS dashboard provides simple interface for managing quality data and attestations to streamline MIPS reporting</a:t>
            </a:r>
          </a:p>
        </p:txBody>
      </p:sp>
    </p:spTree>
    <p:extLst>
      <p:ext uri="{BB962C8B-B14F-4D97-AF65-F5344CB8AC3E}">
        <p14:creationId xmlns:p14="http://schemas.microsoft.com/office/powerpoint/2010/main" val="7409880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D1FA8CC-D2A4-43EE-AED3-2D8FCA525773}"/>
              </a:ext>
            </a:extLst>
          </p:cNvPr>
          <p:cNvSpPr/>
          <p:nvPr/>
        </p:nvSpPr>
        <p:spPr>
          <a:xfrm>
            <a:off x="533400" y="1905000"/>
            <a:ext cx="10820400" cy="3505200"/>
          </a:xfrm>
          <a:prstGeom prst="rect">
            <a:avLst/>
          </a:prstGeom>
        </p:spPr>
        <p:txBody>
          <a:bodyPr>
            <a:noAutofit/>
          </a:bodyPr>
          <a:lstStyle/>
          <a:p>
            <a:pPr marL="342900" marR="0" lvl="0" indent="-342900">
              <a:lnSpc>
                <a:spcPct val="107000"/>
              </a:lnSpc>
              <a:spcBef>
                <a:spcPts val="0"/>
              </a:spcBef>
              <a:spcAft>
                <a:spcPts val="800"/>
              </a:spcAft>
              <a:buFont typeface="Symbol" panose="05050102010706020507" pitchFamily="18" charset="2"/>
              <a:buChar char=""/>
            </a:pPr>
            <a:r>
              <a:rPr lang="en-US" sz="2200" i="1" dirty="0">
                <a:solidFill>
                  <a:srgbClr val="201F1E"/>
                </a:solidFill>
                <a:latin typeface="Arial" panose="020B0604020202020204" pitchFamily="34" charset="0"/>
                <a:ea typeface="Calibri" panose="020F0502020204030204" pitchFamily="34" charset="0"/>
              </a:rPr>
              <a:t>Simplified “Part IV” Maintenance of Certification for ABFM Diplomates</a:t>
            </a:r>
            <a:br>
              <a:rPr lang="en-US" sz="2200" dirty="0">
                <a:solidFill>
                  <a:srgbClr val="201F1E"/>
                </a:solidFill>
                <a:latin typeface="Arial" panose="020B0604020202020204" pitchFamily="34" charset="0"/>
                <a:ea typeface="Calibri" panose="020F0502020204030204" pitchFamily="34" charset="0"/>
              </a:rPr>
            </a:br>
            <a:r>
              <a:rPr lang="en-US" sz="2200" dirty="0">
                <a:solidFill>
                  <a:srgbClr val="201F1E"/>
                </a:solidFill>
                <a:latin typeface="Arial" panose="020B0604020202020204" pitchFamily="34" charset="0"/>
                <a:ea typeface="Calibri" panose="020F0502020204030204" pitchFamily="34" charset="0"/>
              </a:rPr>
              <a:t>Use PRIME Registry quality data for Performance Improvement Activities</a:t>
            </a:r>
          </a:p>
          <a:p>
            <a:pPr marL="342900" marR="0" lvl="0" indent="-342900">
              <a:lnSpc>
                <a:spcPct val="107000"/>
              </a:lnSpc>
              <a:spcBef>
                <a:spcPts val="0"/>
              </a:spcBef>
              <a:spcAft>
                <a:spcPts val="800"/>
              </a:spcAft>
              <a:buFont typeface="Symbol" panose="05050102010706020507" pitchFamily="18" charset="2"/>
              <a:buChar char=""/>
            </a:pPr>
            <a:endParaRPr lang="en-US" sz="2200" i="1" dirty="0">
              <a:solidFill>
                <a:srgbClr val="201F1E"/>
              </a:solidFill>
              <a:latin typeface="Arial" panose="020B0604020202020204" pitchFamily="34" charset="0"/>
              <a:ea typeface="Calibri" panose="020F0502020204030204" pitchFamily="34" charset="0"/>
            </a:endParaRPr>
          </a:p>
          <a:p>
            <a:pPr marL="342900" marR="0" lvl="0" indent="-342900">
              <a:lnSpc>
                <a:spcPct val="107000"/>
              </a:lnSpc>
              <a:spcBef>
                <a:spcPts val="0"/>
              </a:spcBef>
              <a:spcAft>
                <a:spcPts val="800"/>
              </a:spcAft>
              <a:buFont typeface="Symbol" panose="05050102010706020507" pitchFamily="18" charset="2"/>
              <a:buChar char=""/>
            </a:pPr>
            <a:r>
              <a:rPr lang="en-US" sz="2200" i="1" dirty="0">
                <a:latin typeface="Arial" panose="020B0604020202020204" pitchFamily="34" charset="0"/>
                <a:ea typeface="Calibri" panose="020F0502020204030204" pitchFamily="34" charset="0"/>
              </a:rPr>
              <a:t>An array of Measures to Meet Your Practice Needs</a:t>
            </a:r>
            <a:r>
              <a:rPr lang="en-US" sz="2200" dirty="0">
                <a:latin typeface="Arial" panose="020B0604020202020204" pitchFamily="34" charset="0"/>
                <a:ea typeface="Calibri" panose="020F0502020204030204" pitchFamily="34" charset="0"/>
              </a:rPr>
              <a:t> </a:t>
            </a:r>
            <a:br>
              <a:rPr lang="en-US" sz="2200" dirty="0">
                <a:latin typeface="Arial" panose="020B0604020202020204" pitchFamily="34" charset="0"/>
                <a:ea typeface="Calibri" panose="020F0502020204030204" pitchFamily="34" charset="0"/>
              </a:rPr>
            </a:br>
            <a:r>
              <a:rPr lang="en-US" sz="2200" dirty="0">
                <a:latin typeface="Arial" panose="020B0604020202020204" pitchFamily="34" charset="0"/>
                <a:ea typeface="Calibri" panose="020F0502020204030204" pitchFamily="34" charset="0"/>
              </a:rPr>
              <a:t>PRIME Registry includes around 100 measures specifically selected for their relevance to Primary Care. The measures are reviewed and updated annually. </a:t>
            </a:r>
            <a:endParaRPr lang="en-US" sz="2200" dirty="0"/>
          </a:p>
        </p:txBody>
      </p:sp>
    </p:spTree>
    <p:extLst>
      <p:ext uri="{BB962C8B-B14F-4D97-AF65-F5344CB8AC3E}">
        <p14:creationId xmlns:p14="http://schemas.microsoft.com/office/powerpoint/2010/main" val="20833821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15658"/>
            <a:ext cx="12192000" cy="6857999"/>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1828800" y="2116029"/>
            <a:ext cx="7848600" cy="2263440"/>
          </a:xfrm>
          <a:prstGeom prst="rect">
            <a:avLst/>
          </a:prstGeom>
        </p:spPr>
        <p:txBody>
          <a:bodyPr vert="horz" wrap="square" lIns="0" tIns="412750" rIns="0" bIns="0" rtlCol="0">
            <a:spAutoFit/>
          </a:bodyPr>
          <a:lstStyle/>
          <a:p>
            <a:pPr marL="14604">
              <a:lnSpc>
                <a:spcPct val="100000"/>
              </a:lnSpc>
              <a:spcBef>
                <a:spcPts val="3250"/>
              </a:spcBef>
            </a:pPr>
            <a:r>
              <a:rPr lang="en-US" spc="-5" dirty="0"/>
              <a:t>Contact Us:</a:t>
            </a:r>
            <a:r>
              <a:rPr lang="en-US" dirty="0"/>
              <a:t> </a:t>
            </a:r>
            <a:r>
              <a:rPr lang="en-US" spc="-70" dirty="0" err="1"/>
              <a:t>prime@theabfm.org</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74510-DA00-4900-A0AD-1B42C7F81E69}"/>
              </a:ext>
            </a:extLst>
          </p:cNvPr>
          <p:cNvSpPr>
            <a:spLocks noGrp="1"/>
          </p:cNvSpPr>
          <p:nvPr>
            <p:ph type="title"/>
          </p:nvPr>
        </p:nvSpPr>
        <p:spPr>
          <a:xfrm>
            <a:off x="260230" y="347873"/>
            <a:ext cx="5775385" cy="1325563"/>
          </a:xfrm>
        </p:spPr>
        <p:txBody>
          <a:bodyPr/>
          <a:lstStyle/>
          <a:p>
            <a:r>
              <a:rPr lang="en-US" dirty="0"/>
              <a:t>PRIME Registry</a:t>
            </a:r>
          </a:p>
        </p:txBody>
      </p:sp>
      <p:sp>
        <p:nvSpPr>
          <p:cNvPr id="3" name="Content Placeholder 2">
            <a:extLst>
              <a:ext uri="{FF2B5EF4-FFF2-40B4-BE49-F238E27FC236}">
                <a16:creationId xmlns:a16="http://schemas.microsoft.com/office/drawing/2014/main" id="{4757CC67-F7CE-491C-99C3-331044ECC594}"/>
              </a:ext>
            </a:extLst>
          </p:cNvPr>
          <p:cNvSpPr>
            <a:spLocks noGrp="1"/>
          </p:cNvSpPr>
          <p:nvPr>
            <p:ph idx="1"/>
          </p:nvPr>
        </p:nvSpPr>
        <p:spPr>
          <a:xfrm>
            <a:off x="260231" y="1772639"/>
            <a:ext cx="4576314" cy="3670629"/>
          </a:xfrm>
        </p:spPr>
        <p:txBody>
          <a:bodyPr>
            <a:normAutofit/>
          </a:bodyPr>
          <a:lstStyle/>
          <a:p>
            <a:pPr marL="0" indent="0">
              <a:lnSpc>
                <a:spcPct val="120000"/>
              </a:lnSpc>
              <a:buNone/>
            </a:pPr>
            <a:r>
              <a:rPr lang="en-US" sz="3000" dirty="0"/>
              <a:t>Delivering a suite of Health Information Technology tools to support critical aspects of residency training</a:t>
            </a:r>
          </a:p>
        </p:txBody>
      </p:sp>
      <p:pic>
        <p:nvPicPr>
          <p:cNvPr id="5" name="Picture 4" descr="Text&#10;&#10;Description automatically generated">
            <a:extLst>
              <a:ext uri="{FF2B5EF4-FFF2-40B4-BE49-F238E27FC236}">
                <a16:creationId xmlns:a16="http://schemas.microsoft.com/office/drawing/2014/main" id="{B36B6DF1-5021-4A68-81B9-A351FBC43D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48200" y="-155275"/>
            <a:ext cx="8229600" cy="6858000"/>
          </a:xfrm>
          <a:prstGeom prst="rect">
            <a:avLst/>
          </a:prstGeom>
        </p:spPr>
      </p:pic>
    </p:spTree>
    <p:extLst>
      <p:ext uri="{BB962C8B-B14F-4D97-AF65-F5344CB8AC3E}">
        <p14:creationId xmlns:p14="http://schemas.microsoft.com/office/powerpoint/2010/main" val="1104921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16939" y="1371600"/>
            <a:ext cx="10289540" cy="4724399"/>
          </a:xfrm>
          <a:prstGeom prst="rect">
            <a:avLst/>
          </a:prstGeom>
        </p:spPr>
        <p:txBody>
          <a:bodyPr vert="horz" wrap="square" lIns="0" tIns="60960" rIns="0" bIns="0" rtlCol="0">
            <a:noAutofit/>
          </a:bodyPr>
          <a:lstStyle/>
          <a:p>
            <a:pPr marL="12700" marR="154940" lvl="0">
              <a:lnSpc>
                <a:spcPts val="3300"/>
              </a:lnSpc>
              <a:spcBef>
                <a:spcPts val="480"/>
              </a:spcBef>
            </a:pPr>
            <a:r>
              <a:rPr lang="en-US" sz="2800" spc="-70" dirty="0">
                <a:solidFill>
                  <a:prstClr val="black"/>
                </a:solidFill>
                <a:latin typeface="Arial"/>
                <a:cs typeface="Arial"/>
              </a:rPr>
              <a:t>PRIME Registry is a non-profit, nation-wide primary care clinical data registry launched by the American Board of Family Medicine in 2016. </a:t>
            </a:r>
          </a:p>
          <a:p>
            <a:pPr marL="12700" marR="154940" lvl="0">
              <a:lnSpc>
                <a:spcPts val="3300"/>
              </a:lnSpc>
              <a:spcBef>
                <a:spcPts val="480"/>
              </a:spcBef>
            </a:pPr>
            <a:endParaRPr lang="en-US" sz="2800" spc="-70" dirty="0">
              <a:solidFill>
                <a:prstClr val="black"/>
              </a:solidFill>
              <a:latin typeface="Arial"/>
              <a:cs typeface="Arial"/>
            </a:endParaRPr>
          </a:p>
          <a:p>
            <a:pPr marL="12700" marR="154940" lvl="0">
              <a:lnSpc>
                <a:spcPts val="3300"/>
              </a:lnSpc>
              <a:spcBef>
                <a:spcPts val="480"/>
              </a:spcBef>
            </a:pPr>
            <a:r>
              <a:rPr lang="en-US" sz="2800" spc="-70" dirty="0">
                <a:solidFill>
                  <a:prstClr val="black"/>
                </a:solidFill>
                <a:latin typeface="Arial"/>
                <a:cs typeface="Arial"/>
              </a:rPr>
              <a:t>PRIME provides quality data tracking, reporting and analysis, along with a suite of tools for population health, identifying care gaps, and addressing patient social needs </a:t>
            </a:r>
          </a:p>
          <a:p>
            <a:pPr marL="12700" marR="154940" lvl="0">
              <a:lnSpc>
                <a:spcPts val="3300"/>
              </a:lnSpc>
              <a:spcBef>
                <a:spcPts val="480"/>
              </a:spcBef>
            </a:pPr>
            <a:endParaRPr lang="en-US" sz="2800" spc="-70" dirty="0">
              <a:solidFill>
                <a:prstClr val="black"/>
              </a:solidFill>
              <a:latin typeface="Arial"/>
              <a:cs typeface="Arial"/>
            </a:endParaRPr>
          </a:p>
          <a:p>
            <a:pPr marL="12700" marR="154940">
              <a:lnSpc>
                <a:spcPts val="3300"/>
              </a:lnSpc>
              <a:spcBef>
                <a:spcPts val="480"/>
              </a:spcBef>
            </a:pPr>
            <a:r>
              <a:rPr lang="en-US" sz="2800" spc="-70" dirty="0">
                <a:solidFill>
                  <a:prstClr val="black"/>
                </a:solidFill>
                <a:latin typeface="Arial"/>
                <a:cs typeface="Arial"/>
              </a:rPr>
              <a:t>As an added bonus, PRIME Registry is a CMS-certified Qualified Clinical Data Registry, able to develop and test new primary care measures. </a:t>
            </a:r>
          </a:p>
        </p:txBody>
      </p:sp>
      <p:sp>
        <p:nvSpPr>
          <p:cNvPr id="4" name="object 3">
            <a:extLst>
              <a:ext uri="{FF2B5EF4-FFF2-40B4-BE49-F238E27FC236}">
                <a16:creationId xmlns:a16="http://schemas.microsoft.com/office/drawing/2014/main" id="{BF6186F5-B472-447C-9449-93F386C9F1CE}"/>
              </a:ext>
            </a:extLst>
          </p:cNvPr>
          <p:cNvSpPr txBox="1">
            <a:spLocks/>
          </p:cNvSpPr>
          <p:nvPr/>
        </p:nvSpPr>
        <p:spPr>
          <a:xfrm>
            <a:off x="916939" y="283286"/>
            <a:ext cx="7136130" cy="697230"/>
          </a:xfrm>
          <a:prstGeom prst="rect">
            <a:avLst/>
          </a:prstGeom>
        </p:spPr>
        <p:txBody>
          <a:bodyPr vert="horz" wrap="square" lIns="0" tIns="13335" rIns="0" bIns="0" rtlCol="0">
            <a:spAutoFit/>
          </a:bodyPr>
          <a:lstStyle>
            <a:lvl1pPr>
              <a:defRPr sz="6000" b="0" i="0">
                <a:solidFill>
                  <a:schemeClr val="tx1"/>
                </a:solidFill>
                <a:latin typeface="Arial"/>
                <a:ea typeface="+mj-ea"/>
                <a:cs typeface="Arial"/>
              </a:defRPr>
            </a:lvl1pPr>
          </a:lstStyle>
          <a:p>
            <a:pPr marL="12700">
              <a:spcBef>
                <a:spcPts val="105"/>
              </a:spcBef>
            </a:pPr>
            <a:r>
              <a:rPr lang="en-US" sz="4400" kern="0" dirty="0">
                <a:solidFill>
                  <a:schemeClr val="bg1"/>
                </a:solidFill>
              </a:rPr>
              <a:t>What is PRIME Registry?</a:t>
            </a:r>
          </a:p>
        </p:txBody>
      </p:sp>
    </p:spTree>
    <p:extLst>
      <p:ext uri="{BB962C8B-B14F-4D97-AF65-F5344CB8AC3E}">
        <p14:creationId xmlns:p14="http://schemas.microsoft.com/office/powerpoint/2010/main" val="27617967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916938" y="1828800"/>
            <a:ext cx="10513062" cy="4008432"/>
          </a:xfrm>
          <a:prstGeom prst="rect">
            <a:avLst/>
          </a:prstGeom>
        </p:spPr>
        <p:txBody>
          <a:bodyPr vert="horz" wrap="square" lIns="0" tIns="12065" rIns="0" bIns="0" rtlCol="0">
            <a:noAutofit/>
          </a:bodyPr>
          <a:lstStyle/>
          <a:p>
            <a:pPr marL="12700" marR="154940" lvl="0">
              <a:spcBef>
                <a:spcPts val="480"/>
              </a:spcBef>
            </a:pPr>
            <a:r>
              <a:rPr lang="en-US" sz="2800" spc="-70" dirty="0">
                <a:solidFill>
                  <a:prstClr val="black"/>
                </a:solidFill>
                <a:latin typeface="Arial"/>
                <a:cs typeface="Arial"/>
              </a:rPr>
              <a:t>PRIME Registry, as an initiative of the ABFM-F’s Center for Professionalism &amp; Value in Health Care, ultimately exists to </a:t>
            </a:r>
          </a:p>
          <a:p>
            <a:pPr marL="469900" marR="154940" lvl="0" indent="-457200">
              <a:spcBef>
                <a:spcPts val="480"/>
              </a:spcBef>
              <a:buFont typeface="Arial" panose="020B0604020202020204" pitchFamily="34" charset="0"/>
              <a:buChar char="•"/>
            </a:pPr>
            <a:r>
              <a:rPr lang="en-US" sz="2800" spc="-70" dirty="0">
                <a:solidFill>
                  <a:prstClr val="black"/>
                </a:solidFill>
                <a:latin typeface="Arial"/>
                <a:cs typeface="Arial"/>
              </a:rPr>
              <a:t>Relieve burden</a:t>
            </a:r>
          </a:p>
          <a:p>
            <a:pPr marL="469900" marR="154940" lvl="0" indent="-457200">
              <a:spcBef>
                <a:spcPts val="480"/>
              </a:spcBef>
              <a:buFont typeface="Arial" panose="020B0604020202020204" pitchFamily="34" charset="0"/>
              <a:buChar char="•"/>
            </a:pPr>
            <a:r>
              <a:rPr lang="en-US" sz="2800" spc="-70" dirty="0">
                <a:solidFill>
                  <a:prstClr val="black"/>
                </a:solidFill>
                <a:latin typeface="Arial"/>
                <a:cs typeface="Arial"/>
              </a:rPr>
              <a:t>Improve quality assessment/improvement</a:t>
            </a:r>
          </a:p>
          <a:p>
            <a:pPr marL="469900" marR="154940" lvl="0" indent="-457200">
              <a:spcBef>
                <a:spcPts val="480"/>
              </a:spcBef>
              <a:buFont typeface="Arial" panose="020B0604020202020204" pitchFamily="34" charset="0"/>
              <a:buChar char="•"/>
            </a:pPr>
            <a:r>
              <a:rPr lang="en-US" sz="2800" spc="-70" dirty="0">
                <a:solidFill>
                  <a:prstClr val="black"/>
                </a:solidFill>
                <a:latin typeface="Arial"/>
                <a:cs typeface="Arial"/>
              </a:rPr>
              <a:t>Prioritize measures that matter</a:t>
            </a:r>
          </a:p>
          <a:p>
            <a:pPr marL="469900" marR="154940" lvl="0" indent="-457200">
              <a:spcBef>
                <a:spcPts val="480"/>
              </a:spcBef>
              <a:buFont typeface="Arial" panose="020B0604020202020204" pitchFamily="34" charset="0"/>
              <a:buChar char="•"/>
            </a:pPr>
            <a:r>
              <a:rPr lang="en-US" sz="2800" spc="-70" dirty="0">
                <a:solidFill>
                  <a:prstClr val="black"/>
                </a:solidFill>
                <a:latin typeface="Arial"/>
                <a:cs typeface="Arial"/>
              </a:rPr>
              <a:t>Attract resources to primary care to support comprehensive, relationship-rich care</a:t>
            </a:r>
          </a:p>
        </p:txBody>
      </p:sp>
      <p:sp>
        <p:nvSpPr>
          <p:cNvPr id="5" name="object 3">
            <a:extLst>
              <a:ext uri="{FF2B5EF4-FFF2-40B4-BE49-F238E27FC236}">
                <a16:creationId xmlns:a16="http://schemas.microsoft.com/office/drawing/2014/main" id="{AD4474FA-F5F1-49AA-B7B8-6FB02653EDB5}"/>
              </a:ext>
            </a:extLst>
          </p:cNvPr>
          <p:cNvSpPr txBox="1">
            <a:spLocks/>
          </p:cNvSpPr>
          <p:nvPr/>
        </p:nvSpPr>
        <p:spPr>
          <a:xfrm>
            <a:off x="916939" y="283286"/>
            <a:ext cx="7136130" cy="697230"/>
          </a:xfrm>
          <a:prstGeom prst="rect">
            <a:avLst/>
          </a:prstGeom>
        </p:spPr>
        <p:txBody>
          <a:bodyPr vert="horz" wrap="square" lIns="0" tIns="13335" rIns="0" bIns="0" rtlCol="0">
            <a:spAutoFit/>
          </a:bodyPr>
          <a:lstStyle>
            <a:lvl1pPr>
              <a:defRPr sz="6000" b="0" i="0">
                <a:solidFill>
                  <a:schemeClr val="tx1"/>
                </a:solidFill>
                <a:latin typeface="Arial"/>
                <a:ea typeface="+mj-ea"/>
                <a:cs typeface="Arial"/>
              </a:defRPr>
            </a:lvl1pPr>
          </a:lstStyle>
          <a:p>
            <a:pPr marL="12700">
              <a:spcBef>
                <a:spcPts val="105"/>
              </a:spcBef>
            </a:pPr>
            <a:r>
              <a:rPr lang="en-US" sz="4400" kern="0" dirty="0">
                <a:solidFill>
                  <a:schemeClr val="bg1"/>
                </a:solidFill>
              </a:rPr>
              <a:t>Our Mission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D258C6-478F-07B3-D8B1-11A6C84C2471}"/>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C0C95530-1FFC-B94B-B4DA-82C728966893}"/>
              </a:ext>
            </a:extLst>
          </p:cNvPr>
          <p:cNvSpPr>
            <a:spLocks noGrp="1"/>
          </p:cNvSpPr>
          <p:nvPr>
            <p:ph type="body" idx="1"/>
          </p:nvPr>
        </p:nvSpPr>
        <p:spPr/>
        <p:txBody>
          <a:bodyPr/>
          <a:lstStyle/>
          <a:p>
            <a:pPr marL="0" marR="0">
              <a:spcBef>
                <a:spcPts val="0"/>
              </a:spcBef>
              <a:spcAft>
                <a:spcPts val="0"/>
              </a:spcAft>
            </a:pPr>
            <a:r>
              <a:rPr lang="en-US" sz="1800" b="1" dirty="0">
                <a:effectLst/>
                <a:latin typeface="Arial" panose="020B0604020202020204" pitchFamily="34" charset="0"/>
                <a:ea typeface="Calibri" panose="020F0502020204030204" pitchFamily="34" charset="0"/>
              </a:rPr>
              <a:t>PRIME Registry features:</a:t>
            </a:r>
            <a:endParaRPr lang="en-US" sz="1800" dirty="0">
              <a:effectLst/>
              <a:latin typeface="Arial" panose="020B0604020202020204" pitchFamily="34" charset="0"/>
              <a:ea typeface="Calibri" panose="020F0502020204030204" pitchFamily="34" charset="0"/>
            </a:endParaRPr>
          </a:p>
          <a:p>
            <a:pPr marL="0" marR="0">
              <a:spcBef>
                <a:spcPts val="0"/>
              </a:spcBef>
              <a:spcAft>
                <a:spcPts val="0"/>
              </a:spcAft>
            </a:pPr>
            <a:r>
              <a:rPr lang="en-US" sz="1800" dirty="0">
                <a:effectLst/>
                <a:latin typeface="Arial" panose="020B0604020202020204" pitchFamily="34" charset="0"/>
                <a:ea typeface="Calibri" panose="020F0502020204030204" pitchFamily="34" charset="0"/>
              </a:rPr>
              <a:t> </a:t>
            </a:r>
          </a:p>
          <a:p>
            <a:pPr marL="342900" marR="457200" lvl="0" indent="-342900">
              <a:spcBef>
                <a:spcPts val="0"/>
              </a:spcBef>
              <a:spcAft>
                <a:spcPts val="0"/>
              </a:spcAft>
              <a:buFont typeface="Symbol" pitchFamily="2" charset="2"/>
              <a:buChar char=""/>
            </a:pPr>
            <a:r>
              <a:rPr lang="en-US" sz="1800" kern="100" dirty="0">
                <a:effectLst/>
                <a:latin typeface="Arial" panose="020B0604020202020204" pitchFamily="34" charset="0"/>
                <a:ea typeface="Calibri" panose="020F0502020204030204" pitchFamily="34" charset="0"/>
              </a:rPr>
              <a:t>Tools for identifying and addressing care gaps</a:t>
            </a:r>
          </a:p>
          <a:p>
            <a:pPr marL="0" marR="0">
              <a:spcBef>
                <a:spcPts val="0"/>
              </a:spcBef>
              <a:spcAft>
                <a:spcPts val="0"/>
              </a:spcAft>
            </a:pPr>
            <a:r>
              <a:rPr lang="en-US" sz="1800" dirty="0">
                <a:effectLst/>
                <a:latin typeface="Arial" panose="020B0604020202020204" pitchFamily="34" charset="0"/>
                <a:ea typeface="Calibri" panose="020F0502020204030204" pitchFamily="34" charset="0"/>
              </a:rPr>
              <a:t> </a:t>
            </a:r>
          </a:p>
          <a:p>
            <a:pPr marL="342900" marR="457200" lvl="0" indent="-342900">
              <a:spcBef>
                <a:spcPts val="0"/>
              </a:spcBef>
              <a:spcAft>
                <a:spcPts val="0"/>
              </a:spcAft>
              <a:buFont typeface="Symbol" pitchFamily="2" charset="2"/>
              <a:buChar char=""/>
            </a:pPr>
            <a:r>
              <a:rPr lang="en-US" sz="1800" kern="100" dirty="0">
                <a:effectLst/>
                <a:latin typeface="Arial" panose="020B0604020202020204" pitchFamily="34" charset="0"/>
                <a:ea typeface="Calibri" panose="020F0502020204030204" pitchFamily="34" charset="0"/>
              </a:rPr>
              <a:t>Population health tools for assessing social deprivation risk for each patient, helping the clinician address population and patient social needs, and quickly connect with community partners</a:t>
            </a:r>
          </a:p>
          <a:p>
            <a:pPr marL="0" marR="0">
              <a:spcBef>
                <a:spcPts val="0"/>
              </a:spcBef>
              <a:spcAft>
                <a:spcPts val="0"/>
              </a:spcAft>
            </a:pPr>
            <a:r>
              <a:rPr lang="en-US" sz="1800" dirty="0">
                <a:effectLst/>
                <a:latin typeface="Arial" panose="020B0604020202020204" pitchFamily="34" charset="0"/>
                <a:ea typeface="Calibri" panose="020F0502020204030204" pitchFamily="34" charset="0"/>
              </a:rPr>
              <a:t> </a:t>
            </a:r>
          </a:p>
          <a:p>
            <a:pPr marL="342900" marR="457200" lvl="0" indent="-342900">
              <a:spcBef>
                <a:spcPts val="0"/>
              </a:spcBef>
              <a:spcAft>
                <a:spcPts val="0"/>
              </a:spcAft>
              <a:buFont typeface="Symbol" pitchFamily="2" charset="2"/>
              <a:buChar char=""/>
            </a:pPr>
            <a:r>
              <a:rPr lang="en-US" sz="1800" kern="100" dirty="0">
                <a:effectLst/>
                <a:latin typeface="Arial" panose="020B0604020202020204" pitchFamily="34" charset="0"/>
                <a:ea typeface="Calibri" panose="020F0502020204030204" pitchFamily="34" charset="0"/>
              </a:rPr>
              <a:t>Dashboards and customizable reports that streamline sharing quality data across your organization, with payers, health care systems, and other relevant entities</a:t>
            </a:r>
          </a:p>
          <a:p>
            <a:pPr marL="457200" marR="457200">
              <a:spcBef>
                <a:spcPts val="0"/>
              </a:spcBef>
              <a:spcAft>
                <a:spcPts val="0"/>
              </a:spcAft>
            </a:pPr>
            <a:r>
              <a:rPr lang="en-US" sz="1800" kern="100" dirty="0">
                <a:effectLst/>
                <a:latin typeface="Arial" panose="020B0604020202020204" pitchFamily="34" charset="0"/>
                <a:ea typeface="Calibri" panose="020F0502020204030204" pitchFamily="34" charset="0"/>
              </a:rPr>
              <a:t> </a:t>
            </a:r>
          </a:p>
          <a:p>
            <a:pPr marL="342900" marR="457200" lvl="0" indent="-342900">
              <a:spcBef>
                <a:spcPts val="0"/>
              </a:spcBef>
              <a:spcAft>
                <a:spcPts val="0"/>
              </a:spcAft>
              <a:buFont typeface="Symbol" pitchFamily="2" charset="2"/>
              <a:buChar char=""/>
            </a:pPr>
            <a:r>
              <a:rPr lang="en-US" sz="1800" kern="100" dirty="0">
                <a:effectLst/>
                <a:latin typeface="Arial" panose="020B0604020202020204" pitchFamily="34" charset="0"/>
                <a:ea typeface="Calibri" panose="020F0502020204030204" pitchFamily="34" charset="0"/>
              </a:rPr>
              <a:t>An integrated dashboard for fielding, tracking and analyzing multiple Patient Reported Outcomes measures</a:t>
            </a:r>
          </a:p>
          <a:p>
            <a:pPr marL="457200" marR="457200">
              <a:spcBef>
                <a:spcPts val="0"/>
              </a:spcBef>
              <a:spcAft>
                <a:spcPts val="0"/>
              </a:spcAft>
            </a:pPr>
            <a:r>
              <a:rPr lang="en-US" sz="1800" kern="100" dirty="0">
                <a:effectLst/>
                <a:latin typeface="Arial" panose="020B0604020202020204" pitchFamily="34" charset="0"/>
                <a:ea typeface="Calibri" panose="020F0502020204030204" pitchFamily="34" charset="0"/>
              </a:rPr>
              <a:t> </a:t>
            </a:r>
          </a:p>
          <a:p>
            <a:pPr marL="342900" marR="457200" lvl="0" indent="-342900">
              <a:spcBef>
                <a:spcPts val="0"/>
              </a:spcBef>
              <a:spcAft>
                <a:spcPts val="0"/>
              </a:spcAft>
              <a:buFont typeface="Symbol" pitchFamily="2" charset="2"/>
              <a:buChar char=""/>
            </a:pPr>
            <a:r>
              <a:rPr lang="en-US" sz="1800" kern="100" dirty="0">
                <a:effectLst/>
                <a:latin typeface="Arial" panose="020B0604020202020204" pitchFamily="34" charset="0"/>
                <a:ea typeface="Calibri" panose="020F0502020204030204" pitchFamily="34" charset="0"/>
              </a:rPr>
              <a:t>Quality reporting for the Merit-based Incentive Payment System (MIPS), MIPS Value Pathways, Making Care Primary (MCP), and other APMs</a:t>
            </a:r>
          </a:p>
          <a:p>
            <a:pPr marL="0" marR="0">
              <a:spcBef>
                <a:spcPts val="0"/>
              </a:spcBef>
              <a:spcAft>
                <a:spcPts val="0"/>
              </a:spcAft>
            </a:pPr>
            <a:r>
              <a:rPr lang="en-US" sz="1800" dirty="0">
                <a:effectLst/>
                <a:latin typeface="Arial" panose="020B0604020202020204" pitchFamily="34" charset="0"/>
                <a:ea typeface="Calibri" panose="020F0502020204030204" pitchFamily="34" charset="0"/>
              </a:rPr>
              <a:t> </a:t>
            </a:r>
          </a:p>
          <a:p>
            <a:endParaRPr lang="en-US" dirty="0"/>
          </a:p>
        </p:txBody>
      </p:sp>
    </p:spTree>
    <p:extLst>
      <p:ext uri="{BB962C8B-B14F-4D97-AF65-F5344CB8AC3E}">
        <p14:creationId xmlns:p14="http://schemas.microsoft.com/office/powerpoint/2010/main" val="18758707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E5C5D-0D7B-FB73-9221-E21460CBBF3F}"/>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CAFA2440-5F80-120B-38F6-E51A700C1CE8}"/>
              </a:ext>
            </a:extLst>
          </p:cNvPr>
          <p:cNvSpPr>
            <a:spLocks noGrp="1"/>
          </p:cNvSpPr>
          <p:nvPr>
            <p:ph type="body" idx="1"/>
          </p:nvPr>
        </p:nvSpPr>
        <p:spPr/>
        <p:txBody>
          <a:bodyPr/>
          <a:lstStyle/>
          <a:p>
            <a:endParaRPr lang="en-US"/>
          </a:p>
        </p:txBody>
      </p:sp>
      <p:sp>
        <p:nvSpPr>
          <p:cNvPr id="4" name="Text Placeholder 2">
            <a:extLst>
              <a:ext uri="{FF2B5EF4-FFF2-40B4-BE49-F238E27FC236}">
                <a16:creationId xmlns:a16="http://schemas.microsoft.com/office/drawing/2014/main" id="{9B5A6A0E-2BE8-FCCC-BD26-BE62F3A59942}"/>
              </a:ext>
            </a:extLst>
          </p:cNvPr>
          <p:cNvSpPr txBox="1">
            <a:spLocks/>
          </p:cNvSpPr>
          <p:nvPr/>
        </p:nvSpPr>
        <p:spPr>
          <a:xfrm>
            <a:off x="912672" y="1713687"/>
            <a:ext cx="10671454" cy="2654935"/>
          </a:xfrm>
          <a:prstGeom prst="rect">
            <a:avLst/>
          </a:prstGeom>
        </p:spPr>
        <p:txBody>
          <a:bodyPr wrap="square" lIns="0" tIns="0" rIns="0" bIns="0">
            <a:noAutofit/>
          </a:bodyPr>
          <a:lstStyle>
            <a:lvl1pPr marL="0">
              <a:defRPr b="0" i="0">
                <a:solidFill>
                  <a:schemeClr val="tx1"/>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b="1" kern="0" dirty="0">
                <a:ea typeface="Calibri" panose="020F0502020204030204" pitchFamily="34" charset="0"/>
              </a:rPr>
              <a:t>Additional Opportunities for Residency Programs:</a:t>
            </a:r>
            <a:endParaRPr lang="en-US" kern="0" dirty="0">
              <a:ea typeface="Calibri" panose="020F0502020204030204" pitchFamily="34" charset="0"/>
            </a:endParaRPr>
          </a:p>
          <a:p>
            <a:r>
              <a:rPr lang="en-US" kern="0" dirty="0">
                <a:ea typeface="Calibri" panose="020F0502020204030204" pitchFamily="34" charset="0"/>
              </a:rPr>
              <a:t> </a:t>
            </a:r>
          </a:p>
          <a:p>
            <a:pPr marL="342900" marR="457200" indent="-342900">
              <a:buFont typeface="Symbol" pitchFamily="2" charset="2"/>
              <a:buChar char=""/>
            </a:pPr>
            <a:r>
              <a:rPr lang="en-US" kern="100" dirty="0">
                <a:ea typeface="Calibri" panose="020F0502020204030204" pitchFamily="34" charset="0"/>
              </a:rPr>
              <a:t>Registry tools and data can facilitate valuable research projects</a:t>
            </a:r>
          </a:p>
          <a:p>
            <a:r>
              <a:rPr lang="en-US" kern="0" dirty="0">
                <a:ea typeface="Calibri" panose="020F0502020204030204" pitchFamily="34" charset="0"/>
              </a:rPr>
              <a:t> </a:t>
            </a:r>
          </a:p>
          <a:p>
            <a:pPr marL="342900" marR="457200" indent="-342900">
              <a:buFont typeface="Symbol" pitchFamily="2" charset="2"/>
              <a:buChar char=""/>
            </a:pPr>
            <a:r>
              <a:rPr lang="en-US" kern="100" dirty="0">
                <a:ea typeface="Calibri" panose="020F0502020204030204" pitchFamily="34" charset="0"/>
              </a:rPr>
              <a:t>Visiting Scholars Program opportunities with the Center for Professionalism &amp; Value in Health Care (CPV)</a:t>
            </a:r>
          </a:p>
          <a:p>
            <a:pPr marL="342900" marR="457200" indent="-342900">
              <a:buFont typeface="Symbol" pitchFamily="2" charset="2"/>
              <a:buChar char=""/>
            </a:pPr>
            <a:endParaRPr lang="en-US" kern="100" dirty="0">
              <a:ea typeface="Calibri" panose="020F0502020204030204" pitchFamily="34" charset="0"/>
            </a:endParaRPr>
          </a:p>
          <a:p>
            <a:pPr marL="342900" marR="457200" indent="-342900">
              <a:buFont typeface="Symbol" pitchFamily="2" charset="2"/>
              <a:buChar char=""/>
            </a:pPr>
            <a:r>
              <a:rPr lang="en-US" kern="100" dirty="0">
                <a:ea typeface="Calibri" panose="020F0502020204030204" pitchFamily="34" charset="0"/>
              </a:rPr>
              <a:t>Potential collaborations with the ABFM research team</a:t>
            </a:r>
          </a:p>
          <a:p>
            <a:pPr marL="342900" marR="457200" indent="-342900">
              <a:buFont typeface="Symbol" pitchFamily="2" charset="2"/>
              <a:buChar char=""/>
            </a:pPr>
            <a:endParaRPr lang="en-US" kern="100" dirty="0">
              <a:ea typeface="Calibri" panose="020F0502020204030204" pitchFamily="34" charset="0"/>
            </a:endParaRPr>
          </a:p>
          <a:p>
            <a:pPr marL="342900" marR="457200" indent="-342900">
              <a:buFont typeface="Symbol" pitchFamily="2" charset="2"/>
              <a:buChar char=""/>
            </a:pPr>
            <a:r>
              <a:rPr lang="en-US" kern="100" dirty="0">
                <a:ea typeface="Calibri" panose="020F0502020204030204" pitchFamily="34" charset="0"/>
              </a:rPr>
              <a:t>Registry data and reports facilitate a wide </a:t>
            </a:r>
            <a:r>
              <a:rPr lang="en-US" kern="100">
                <a:ea typeface="Calibri" panose="020F0502020204030204" pitchFamily="34" charset="0"/>
              </a:rPr>
              <a:t>range of Quality </a:t>
            </a:r>
            <a:r>
              <a:rPr lang="en-US" kern="100" dirty="0">
                <a:ea typeface="Calibri" panose="020F0502020204030204" pitchFamily="34" charset="0"/>
              </a:rPr>
              <a:t>Improvement projects </a:t>
            </a:r>
          </a:p>
          <a:p>
            <a:r>
              <a:rPr lang="en-US" kern="0" dirty="0">
                <a:ea typeface="Calibri" panose="020F0502020204030204" pitchFamily="34" charset="0"/>
              </a:rPr>
              <a:t> </a:t>
            </a:r>
          </a:p>
          <a:p>
            <a:endParaRPr lang="en-US" kern="0" dirty="0"/>
          </a:p>
        </p:txBody>
      </p:sp>
    </p:spTree>
    <p:extLst>
      <p:ext uri="{BB962C8B-B14F-4D97-AF65-F5344CB8AC3E}">
        <p14:creationId xmlns:p14="http://schemas.microsoft.com/office/powerpoint/2010/main" val="32350462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ue and white logo&#10;&#10;Description automatically generated">
            <a:extLst>
              <a:ext uri="{FF2B5EF4-FFF2-40B4-BE49-F238E27FC236}">
                <a16:creationId xmlns:a16="http://schemas.microsoft.com/office/drawing/2014/main" id="{78BCF4B3-AC93-44EE-71E2-7E84A0BC91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428" y="2765673"/>
            <a:ext cx="2745291" cy="587127"/>
          </a:xfrm>
          <a:prstGeom prst="rect">
            <a:avLst/>
          </a:prstGeom>
        </p:spPr>
      </p:pic>
      <p:pic>
        <p:nvPicPr>
          <p:cNvPr id="5" name="Picture 4" descr="A logo with a couple of people and a heart&#10;&#10;Description automatically generated">
            <a:extLst>
              <a:ext uri="{FF2B5EF4-FFF2-40B4-BE49-F238E27FC236}">
                <a16:creationId xmlns:a16="http://schemas.microsoft.com/office/drawing/2014/main" id="{7B4AB5DE-943B-ABBD-F0D9-EFCEDFBE35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442" y="797700"/>
            <a:ext cx="1411986" cy="1564500"/>
          </a:xfrm>
          <a:prstGeom prst="rect">
            <a:avLst/>
          </a:prstGeom>
        </p:spPr>
      </p:pic>
      <p:pic>
        <p:nvPicPr>
          <p:cNvPr id="7" name="Picture 6" descr="A logo for a health care center&#10;&#10;Description automatically generated">
            <a:extLst>
              <a:ext uri="{FF2B5EF4-FFF2-40B4-BE49-F238E27FC236}">
                <a16:creationId xmlns:a16="http://schemas.microsoft.com/office/drawing/2014/main" id="{B74CBBBD-8789-2CB5-38DE-5F21FB5889F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8428" y="4572000"/>
            <a:ext cx="2819401" cy="1139508"/>
          </a:xfrm>
          <a:prstGeom prst="rect">
            <a:avLst/>
          </a:prstGeom>
        </p:spPr>
      </p:pic>
      <p:sp>
        <p:nvSpPr>
          <p:cNvPr id="8" name="TextBox 7">
            <a:extLst>
              <a:ext uri="{FF2B5EF4-FFF2-40B4-BE49-F238E27FC236}">
                <a16:creationId xmlns:a16="http://schemas.microsoft.com/office/drawing/2014/main" id="{6FA50818-5F3D-5E74-B5DD-D4995E691450}"/>
              </a:ext>
            </a:extLst>
          </p:cNvPr>
          <p:cNvSpPr txBox="1"/>
          <p:nvPr/>
        </p:nvSpPr>
        <p:spPr>
          <a:xfrm>
            <a:off x="1828799" y="1269548"/>
            <a:ext cx="10134600" cy="1200329"/>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ABFM Foundation funds the registry and Center for Professionalism &amp; Value in Health Care</a:t>
            </a:r>
          </a:p>
          <a:p>
            <a:r>
              <a:rPr lang="en-US" dirty="0">
                <a:latin typeface="Arial" panose="020B0604020202020204" pitchFamily="34" charset="0"/>
                <a:cs typeface="Arial" panose="020B0604020202020204" pitchFamily="34" charset="0"/>
              </a:rPr>
              <a:t>ABFM-F funding helps keep the registry affordable, supports innovation and expansion of resources available to users, supports research and advocacy to improve primary care for providers and patients.</a:t>
            </a:r>
          </a:p>
        </p:txBody>
      </p:sp>
      <p:sp>
        <p:nvSpPr>
          <p:cNvPr id="9" name="TextBox 8">
            <a:extLst>
              <a:ext uri="{FF2B5EF4-FFF2-40B4-BE49-F238E27FC236}">
                <a16:creationId xmlns:a16="http://schemas.microsoft.com/office/drawing/2014/main" id="{A3B08A07-4075-0348-DDFC-8445AA604F81}"/>
              </a:ext>
            </a:extLst>
          </p:cNvPr>
          <p:cNvSpPr txBox="1"/>
          <p:nvPr/>
        </p:nvSpPr>
        <p:spPr>
          <a:xfrm>
            <a:off x="3094128" y="2665274"/>
            <a:ext cx="8716872" cy="1754326"/>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The PRIME Registry team works to leverage the technology available to liberate data from EHRs so practices can get meaningful, actionable information to improve patient care, demonstrate value to payers and health systems, and relieve the burden of data gathering and reporting. The team pushes innovation to serve user needs, and seeks to improve communication, processes, and the product to benefit our users and the overall improvement of primary care. </a:t>
            </a:r>
          </a:p>
        </p:txBody>
      </p:sp>
      <p:sp>
        <p:nvSpPr>
          <p:cNvPr id="10" name="TextBox 9">
            <a:extLst>
              <a:ext uri="{FF2B5EF4-FFF2-40B4-BE49-F238E27FC236}">
                <a16:creationId xmlns:a16="http://schemas.microsoft.com/office/drawing/2014/main" id="{C808CB78-B65A-436A-FCB8-248B41EFCB7D}"/>
              </a:ext>
            </a:extLst>
          </p:cNvPr>
          <p:cNvSpPr txBox="1"/>
          <p:nvPr/>
        </p:nvSpPr>
        <p:spPr>
          <a:xfrm>
            <a:off x="3094128" y="4572000"/>
            <a:ext cx="8610600" cy="1477328"/>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The Center for Professionalism &amp; Value in Health Care (The CPV) and PRIME Registry work together to develop, test and promote the adoption of more meaningful measures of primary care quality and value. The Registry provides a mechanism to better understand primary care and support the CPV’s advocacy efforts to support improvements that benefit both patients and providers.</a:t>
            </a:r>
          </a:p>
        </p:txBody>
      </p:sp>
    </p:spTree>
    <p:extLst>
      <p:ext uri="{BB962C8B-B14F-4D97-AF65-F5344CB8AC3E}">
        <p14:creationId xmlns:p14="http://schemas.microsoft.com/office/powerpoint/2010/main" val="10573607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31BC2BCD-7627-4D56-A68D-C4D601B81D2E}"/>
              </a:ext>
            </a:extLst>
          </p:cNvPr>
          <p:cNvSpPr txBox="1">
            <a:spLocks/>
          </p:cNvSpPr>
          <p:nvPr/>
        </p:nvSpPr>
        <p:spPr>
          <a:xfrm>
            <a:off x="916939" y="283286"/>
            <a:ext cx="7136130" cy="697230"/>
          </a:xfrm>
          <a:prstGeom prst="rect">
            <a:avLst/>
          </a:prstGeom>
        </p:spPr>
        <p:txBody>
          <a:bodyPr vert="horz" wrap="square" lIns="0" tIns="13335" rIns="0" bIns="0" rtlCol="0">
            <a:spAutoFit/>
          </a:bodyPr>
          <a:lstStyle>
            <a:lvl1pPr>
              <a:defRPr sz="6000" b="0" i="0">
                <a:solidFill>
                  <a:schemeClr val="tx1"/>
                </a:solidFill>
                <a:latin typeface="Arial"/>
                <a:ea typeface="+mj-ea"/>
                <a:cs typeface="Arial"/>
              </a:defRPr>
            </a:lvl1pPr>
          </a:lstStyle>
          <a:p>
            <a:pPr marL="12700">
              <a:spcBef>
                <a:spcPts val="105"/>
              </a:spcBef>
            </a:pPr>
            <a:r>
              <a:rPr lang="en-US" sz="4400" kern="0" dirty="0">
                <a:solidFill>
                  <a:schemeClr val="bg1"/>
                </a:solidFill>
              </a:rPr>
              <a:t>How PRIME Works</a:t>
            </a:r>
          </a:p>
        </p:txBody>
      </p:sp>
      <p:sp>
        <p:nvSpPr>
          <p:cNvPr id="4" name="TextBox 3">
            <a:extLst>
              <a:ext uri="{FF2B5EF4-FFF2-40B4-BE49-F238E27FC236}">
                <a16:creationId xmlns:a16="http://schemas.microsoft.com/office/drawing/2014/main" id="{9359881B-D664-42A4-97E7-21A26AA1E9A0}"/>
              </a:ext>
            </a:extLst>
          </p:cNvPr>
          <p:cNvSpPr txBox="1"/>
          <p:nvPr/>
        </p:nvSpPr>
        <p:spPr>
          <a:xfrm>
            <a:off x="916939" y="1905000"/>
            <a:ext cx="10515600" cy="3733800"/>
          </a:xfrm>
          <a:prstGeom prst="rect">
            <a:avLst/>
          </a:prstGeom>
          <a:noFill/>
        </p:spPr>
        <p:txBody>
          <a:bodyPr wrap="square" rtlCol="0">
            <a:noAutofit/>
          </a:bodyPr>
          <a:lstStyle/>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PRIME uses EHR data to calculate performance scores on selected clinical quality measures</a:t>
            </a:r>
          </a:p>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Connects to EHR/PM system via software interface (PULL)</a:t>
            </a:r>
          </a:p>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Alt.--Upload files to registry database (PUSH) </a:t>
            </a:r>
          </a:p>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Data pulled or pushed according to practice-determined schedule</a:t>
            </a:r>
          </a:p>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Data refreshed in dashboard monthly</a:t>
            </a:r>
          </a:p>
          <a:p>
            <a:pPr marL="285750" indent="-285750">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00DBD-EE75-4D0C-8550-3CD63DF80E02}"/>
              </a:ext>
            </a:extLst>
          </p:cNvPr>
          <p:cNvSpPr>
            <a:spLocks noGrp="1"/>
          </p:cNvSpPr>
          <p:nvPr>
            <p:ph type="title"/>
          </p:nvPr>
        </p:nvSpPr>
        <p:spPr>
          <a:xfrm>
            <a:off x="1141413" y="152400"/>
            <a:ext cx="9905998" cy="677108"/>
          </a:xfrm>
        </p:spPr>
        <p:txBody>
          <a:bodyPr/>
          <a:lstStyle/>
          <a:p>
            <a:r>
              <a:rPr lang="en-US" sz="4400" dirty="0"/>
              <a:t>Participation Cost</a:t>
            </a:r>
          </a:p>
        </p:txBody>
      </p:sp>
      <p:sp>
        <p:nvSpPr>
          <p:cNvPr id="3" name="Content Placeholder 2">
            <a:extLst>
              <a:ext uri="{FF2B5EF4-FFF2-40B4-BE49-F238E27FC236}">
                <a16:creationId xmlns:a16="http://schemas.microsoft.com/office/drawing/2014/main" id="{7B6BF959-D2E4-4D36-A8DC-87AD0D92A2CA}"/>
              </a:ext>
            </a:extLst>
          </p:cNvPr>
          <p:cNvSpPr>
            <a:spLocks noGrp="1"/>
          </p:cNvSpPr>
          <p:nvPr>
            <p:ph type="body" idx="1"/>
          </p:nvPr>
        </p:nvSpPr>
        <p:spPr>
          <a:xfrm>
            <a:off x="533400" y="1676400"/>
            <a:ext cx="10593388" cy="4267199"/>
          </a:xfrm>
        </p:spPr>
        <p:txBody>
          <a:bodyPr>
            <a:noAutofit/>
          </a:bodyPr>
          <a:lstStyle/>
          <a:p>
            <a:r>
              <a:rPr lang="en-US" sz="2800" dirty="0">
                <a:latin typeface="Arial" panose="020B0604020202020204" pitchFamily="34" charset="0"/>
                <a:cs typeface="Arial" panose="020B0604020202020204" pitchFamily="34" charset="0"/>
              </a:rPr>
              <a:t>The fee for registry participation is $</a:t>
            </a:r>
            <a:r>
              <a:rPr lang="en-US" sz="2800" dirty="0"/>
              <a:t>500</a:t>
            </a:r>
            <a:r>
              <a:rPr lang="en-US" sz="2800" dirty="0">
                <a:latin typeface="Arial" panose="020B0604020202020204" pitchFamily="34" charset="0"/>
                <a:cs typeface="Arial" panose="020B0604020202020204" pitchFamily="34" charset="0"/>
              </a:rPr>
              <a:t> per clinician, per year.</a:t>
            </a:r>
          </a:p>
          <a:p>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ABFM diplomates may participate at no charge for their first year</a:t>
            </a:r>
            <a:r>
              <a:rPr lang="en-US" sz="2800" i="1" dirty="0">
                <a:latin typeface="Arial" panose="020B0604020202020204" pitchFamily="34" charset="0"/>
                <a:cs typeface="Arial" panose="020B0604020202020204" pitchFamily="34" charset="0"/>
              </a:rPr>
              <a:t>. </a:t>
            </a:r>
          </a:p>
          <a:p>
            <a:endParaRPr lang="en-US" sz="2800" i="1" dirty="0"/>
          </a:p>
          <a:p>
            <a:r>
              <a:rPr lang="en-US" sz="2800" dirty="0">
                <a:latin typeface="Arial" panose="020B0604020202020204" pitchFamily="34" charset="0"/>
                <a:cs typeface="Arial" panose="020B0604020202020204" pitchFamily="34" charset="0"/>
              </a:rPr>
              <a:t>Some EHRs do charge a connection fee (</a:t>
            </a:r>
            <a:r>
              <a:rPr lang="en-US" sz="2800" dirty="0" err="1">
                <a:latin typeface="Arial" panose="020B0604020202020204" pitchFamily="34" charset="0"/>
                <a:cs typeface="Arial" panose="020B0604020202020204" pitchFamily="34" charset="0"/>
              </a:rPr>
              <a:t>eMDs</a:t>
            </a:r>
            <a:r>
              <a:rPr lang="en-US" sz="2800" dirty="0"/>
              <a:t> for example)</a:t>
            </a:r>
            <a:endParaRPr lang="en-US" sz="2800" dirty="0">
              <a:latin typeface="Arial" panose="020B0604020202020204" pitchFamily="34" charset="0"/>
              <a:cs typeface="Arial" panose="020B0604020202020204" pitchFamily="34" charset="0"/>
            </a:endParaRPr>
          </a:p>
          <a:p>
            <a:endParaRPr lang="en-US"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932934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AED18D95A8B9B4CB16D1B591E556ED1" ma:contentTypeVersion="13" ma:contentTypeDescription="Create a new document." ma:contentTypeScope="" ma:versionID="279af7c8b963012539a69d51e7ccd720">
  <xsd:schema xmlns:xsd="http://www.w3.org/2001/XMLSchema" xmlns:xs="http://www.w3.org/2001/XMLSchema" xmlns:p="http://schemas.microsoft.com/office/2006/metadata/properties" xmlns:ns3="42231877-ec95-4ec0-a3d3-a73c239633ed" xmlns:ns4="22e55a2c-6d90-46bf-82ad-9fc1d86d168a" targetNamespace="http://schemas.microsoft.com/office/2006/metadata/properties" ma:root="true" ma:fieldsID="30bf2f79575653e4025ff6d49025ae46" ns3:_="" ns4:_="">
    <xsd:import namespace="42231877-ec95-4ec0-a3d3-a73c239633ed"/>
    <xsd:import namespace="22e55a2c-6d90-46bf-82ad-9fc1d86d168a"/>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DateTaken" minOccurs="0"/>
                <xsd:element ref="ns4:MediaServiceOCR" minOccurs="0"/>
                <xsd:element ref="ns4:MediaServiceGenerationTime" minOccurs="0"/>
                <xsd:element ref="ns4:MediaServiceEventHashCode" minOccurs="0"/>
                <xsd:element ref="ns4:MediaServiceLocation"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2231877-ec95-4ec0-a3d3-a73c239633e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2e55a2c-6d90-46bf-82ad-9fc1d86d168a"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AutoTags" ma:index="13" nillable="true" ma:displayName="MediaServiceAutoTags" ma:description="" ma:internalName="MediaServiceAutoTags"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836FD12-D2D7-439E-B464-BCB61C44B66A}">
  <ds:schemaRefs>
    <ds:schemaRef ds:uri="http://schemas.microsoft.com/sharepoint/v3/contenttype/forms"/>
  </ds:schemaRefs>
</ds:datastoreItem>
</file>

<file path=customXml/itemProps2.xml><?xml version="1.0" encoding="utf-8"?>
<ds:datastoreItem xmlns:ds="http://schemas.openxmlformats.org/officeDocument/2006/customXml" ds:itemID="{0D582567-E54E-4169-B00B-903D6A224F1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2231877-ec95-4ec0-a3d3-a73c239633ed"/>
    <ds:schemaRef ds:uri="22e55a2c-6d90-46bf-82ad-9fc1d86d16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6F81DAB-A30B-4EED-9960-85740FA772A2}">
  <ds:schemaRefs>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22e55a2c-6d90-46bf-82ad-9fc1d86d168a"/>
    <ds:schemaRef ds:uri="42231877-ec95-4ec0-a3d3-a73c239633ed"/>
    <ds:schemaRef ds:uri="http://www.w3.org/XML/1998/namespace"/>
  </ds:schemaRefs>
</ds:datastoreItem>
</file>

<file path=docMetadata/LabelInfo.xml><?xml version="1.0" encoding="utf-8"?>
<clbl:labelList xmlns:clbl="http://schemas.microsoft.com/office/2020/mipLabelMetadata">
  <clbl:label id="{1c063a29-87db-4907-9db2-f048ff797aaf}" enabled="1" method="Privileged" siteId="{7dd12bd6-325a-411f-8fed-b8004b6f2a52}" removed="0"/>
</clbl:labelList>
</file>

<file path=docProps/app.xml><?xml version="1.0" encoding="utf-8"?>
<Properties xmlns="http://schemas.openxmlformats.org/officeDocument/2006/extended-properties" xmlns:vt="http://schemas.openxmlformats.org/officeDocument/2006/docPropsVTypes">
  <Template/>
  <TotalTime>4342</TotalTime>
  <Words>967</Words>
  <Application>Microsoft Office PowerPoint</Application>
  <PresentationFormat>Widescreen</PresentationFormat>
  <Paragraphs>75</Paragraphs>
  <Slides>14</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Symbol</vt:lpstr>
      <vt:lpstr>Office Theme</vt:lpstr>
      <vt:lpstr>PRIME Registry residency program tool</vt:lpstr>
      <vt:lpstr>PRIME Registry</vt:lpstr>
      <vt:lpstr>PowerPoint Presentation</vt:lpstr>
      <vt:lpstr>PowerPoint Presentation</vt:lpstr>
      <vt:lpstr>PowerPoint Presentation</vt:lpstr>
      <vt:lpstr>PowerPoint Presentation</vt:lpstr>
      <vt:lpstr>PowerPoint Presentation</vt:lpstr>
      <vt:lpstr>PowerPoint Presentation</vt:lpstr>
      <vt:lpstr>Participation Cost</vt:lpstr>
      <vt:lpstr>What’s Included</vt:lpstr>
      <vt:lpstr>PowerPoint Presentation</vt:lpstr>
      <vt:lpstr>PowerPoint Presentation</vt:lpstr>
      <vt:lpstr>PowerPoint Presentation</vt:lpstr>
      <vt:lpstr>Contact Us: prime@theabfm.org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Eric Bickelman</dc:creator>
  <cp:lastModifiedBy>Alison Morris</cp:lastModifiedBy>
  <cp:revision>12</cp:revision>
  <dcterms:created xsi:type="dcterms:W3CDTF">2020-06-03T11:46:16Z</dcterms:created>
  <dcterms:modified xsi:type="dcterms:W3CDTF">2023-09-14T15:19:04Z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2020-02-28T00:00:00Z</vt:filetime>
  </property>
  <property fmtid="{D5CDD505-2E9C-101B-9397-08002B2CF9AE}" pid="3" name="Creator">
    <vt:lpwstr>Microsoft® PowerPoint® for Office 365</vt:lpwstr>
  </property>
  <property fmtid="{D5CDD505-2E9C-101B-9397-08002B2CF9AE}" pid="4" name="LastSaved">
    <vt:filetime>2020-06-03T00:00:00Z</vt:filetime>
  </property>
  <property fmtid="{D5CDD505-2E9C-101B-9397-08002B2CF9AE}" pid="5" name="ContentTypeId">
    <vt:lpwstr>0x0101002AED18D95A8B9B4CB16D1B591E556ED1</vt:lpwstr>
  </property>
  <property fmtid="{D5CDD505-2E9C-101B-9397-08002B2CF9AE}" pid="6" name="MSIP_Label_1c063a29-87db-4907-9db2-f048ff797aaf_Enabled">
    <vt:lpwstr>true</vt:lpwstr>
  </property>
  <property fmtid="{D5CDD505-2E9C-101B-9397-08002B2CF9AE}" pid="7" name="MSIP_Label_1c063a29-87db-4907-9db2-f048ff797aaf_SetDate">
    <vt:lpwstr>2023-01-19T18:15:16Z</vt:lpwstr>
  </property>
  <property fmtid="{D5CDD505-2E9C-101B-9397-08002B2CF9AE}" pid="8" name="MSIP_Label_1c063a29-87db-4907-9db2-f048ff797aaf_Method">
    <vt:lpwstr>Privileged</vt:lpwstr>
  </property>
  <property fmtid="{D5CDD505-2E9C-101B-9397-08002B2CF9AE}" pid="9" name="MSIP_Label_1c063a29-87db-4907-9db2-f048ff797aaf_Name">
    <vt:lpwstr>Normal</vt:lpwstr>
  </property>
  <property fmtid="{D5CDD505-2E9C-101B-9397-08002B2CF9AE}" pid="10" name="MSIP_Label_1c063a29-87db-4907-9db2-f048ff797aaf_SiteId">
    <vt:lpwstr>7dd12bd6-325a-411f-8fed-b8004b6f2a52</vt:lpwstr>
  </property>
  <property fmtid="{D5CDD505-2E9C-101B-9397-08002B2CF9AE}" pid="11" name="MSIP_Label_1c063a29-87db-4907-9db2-f048ff797aaf_ActionId">
    <vt:lpwstr>01917ca8-2cd6-494d-a2db-01d70b3f32eb</vt:lpwstr>
  </property>
  <property fmtid="{D5CDD505-2E9C-101B-9397-08002B2CF9AE}" pid="12" name="MSIP_Label_1c063a29-87db-4907-9db2-f048ff797aaf_ContentBits">
    <vt:lpwstr>0</vt:lpwstr>
  </property>
</Properties>
</file>